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4" r:id="rId1"/>
  </p:sldMasterIdLst>
  <p:notesMasterIdLst>
    <p:notesMasterId r:id="rId8"/>
  </p:notesMasterIdLst>
  <p:sldIdLst>
    <p:sldId id="259" r:id="rId2"/>
    <p:sldId id="308" r:id="rId3"/>
    <p:sldId id="310" r:id="rId4"/>
    <p:sldId id="311" r:id="rId5"/>
    <p:sldId id="309" r:id="rId6"/>
    <p:sldId id="31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47CFFF"/>
    <a:srgbClr val="D2E66C"/>
    <a:srgbClr val="ABDB77"/>
    <a:srgbClr val="99CC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48" autoAdjust="0"/>
    <p:restoredTop sz="94675" autoAdjust="0"/>
  </p:normalViewPr>
  <p:slideViewPr>
    <p:cSldViewPr>
      <p:cViewPr>
        <p:scale>
          <a:sx n="106" d="100"/>
          <a:sy n="106" d="100"/>
        </p:scale>
        <p:origin x="-72" y="15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25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E03A4E-A5C6-4C07-A768-E8CCF634653D}" type="datetimeFigureOut">
              <a:rPr lang="en-US" smtClean="0"/>
              <a:pPr/>
              <a:t>10/28/2015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1AE0BC-1DFC-4B03-9C20-C539AE23E1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574011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E8A09FDB-4548-4C4B-B892-C01D148211C2}" type="datetime1">
              <a:rPr lang="en-US" smtClean="0"/>
              <a:pPr/>
              <a:t>10/28/2015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SETTLEMENT DOCUMENT SUBJECT TO IRE 408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1FFC5F6-8047-4FF7-8DAD-446A4F226A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7DA09-923F-4DA0-B96D-EDDFB02C3870}" type="datetime1">
              <a:rPr lang="en-US" smtClean="0"/>
              <a:pPr/>
              <a:t>10/28/2015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SETTLEMENT DOCUMENT SUBJECT TO IRE 408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FC5F6-8047-4FF7-8DAD-446A4F226A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7CC0FF40-BEFC-4630-9C85-7C8B8F5B8BD3}" type="datetime1">
              <a:rPr lang="en-US" smtClean="0"/>
              <a:pPr/>
              <a:t>10/28/2015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en-US" smtClean="0"/>
              <a:t>SETTLEMENT DOCUMENT SUBJECT TO IRE 408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91FFC5F6-8047-4FF7-8DAD-446A4F226A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7E53A-FB3E-4C43-8040-2CEF920116B9}" type="datetime1">
              <a:rPr lang="en-US" smtClean="0"/>
              <a:pPr/>
              <a:t>10/28/2015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SETTLEMENT DOCUMENT SUBJECT TO IRE 408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1FFC5F6-8047-4FF7-8DAD-446A4F226A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F7359-7DA0-447E-AF90-C7607B1C59D8}" type="datetime1">
              <a:rPr lang="en-US" smtClean="0"/>
              <a:pPr/>
              <a:t>10/28/2015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91FFC5F6-8047-4FF7-8DAD-446A4F226A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SETTLEMENT DOCUMENT SUBJECT TO IRE 408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1BD3C46-F872-4B8E-88E0-1B5FAE651DAC}" type="datetime1">
              <a:rPr lang="en-US" smtClean="0"/>
              <a:pPr/>
              <a:t>10/28/2015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1FFC5F6-8047-4FF7-8DAD-446A4F226A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SETTLEMENT DOCUMENT SUBJECT TO IRE 408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8FB4F5F-11C7-423B-A657-532F98A336C8}" type="datetime1">
              <a:rPr lang="en-US" smtClean="0"/>
              <a:pPr/>
              <a:t>10/28/2015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1FFC5F6-8047-4FF7-8DAD-446A4F226A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SETTLEMENT DOCUMENT SUBJECT TO IRE 408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2297A-D1FB-4677-A950-CBA4B5B423DE}" type="datetime1">
              <a:rPr lang="en-US" smtClean="0"/>
              <a:pPr/>
              <a:t>10/28/2015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SETTLEMENT DOCUMENT SUBJECT TO IRE 408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1FFC5F6-8047-4FF7-8DAD-446A4F226A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A4ED2-4572-46BF-9004-54F098876BF0}" type="datetime1">
              <a:rPr lang="en-US" smtClean="0"/>
              <a:pPr/>
              <a:t>10/28/2015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SETTLEMENT DOCUMENT SUBJECT TO IRE 408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1FFC5F6-8047-4FF7-8DAD-446A4F226A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805CE-AC16-4C1C-BEB8-C09AB8B0E7B0}" type="datetime1">
              <a:rPr lang="en-US" smtClean="0"/>
              <a:pPr/>
              <a:t>10/28/2015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SETTLEMENT DOCUMENT SUBJECT TO IRE 408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1FFC5F6-8047-4FF7-8DAD-446A4F226A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7A44BBD2-1CE8-43E4-BA05-E54452E76C09}" type="datetime1">
              <a:rPr lang="en-US" smtClean="0"/>
              <a:pPr/>
              <a:t>10/28/2015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91FFC5F6-8047-4FF7-8DAD-446A4F226A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en-US" smtClean="0"/>
              <a:t>SETTLEMENT DOCUMENT SUBJECT TO IRE 408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0B79B82-0823-4C1C-9761-0ED0FA5924BE}" type="datetime1">
              <a:rPr lang="en-US" smtClean="0"/>
              <a:pPr/>
              <a:t>10/28/2015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SETTLEMENT DOCUMENT SUBJECT TO IRE 408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1FFC5F6-8047-4FF7-8DAD-446A4F226A5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url?sa=i&amp;rct=j&amp;q=&amp;esrc=s&amp;source=images&amp;cd=&amp;cad=rja&amp;uact=8&amp;ved=0CAcQjRxqFQoTCPiYvLX50cgCFQrUYwodmZMJHw&amp;url=http://www.rowadventurecenter.com/content/fishing&amp;psig=AFQjCNH4VjaJzvhd4EKEKLXwupEb_BUeNg&amp;ust=1445461306328991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Ap01\idwr shared media\PowerPoint Backgrounds\IWRB\IWRB_PP_Top_Banner_Full_Pag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0" y="5181601"/>
            <a:ext cx="9144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smtClean="0">
                <a:solidFill>
                  <a:srgbClr val="336699"/>
                </a:solidFill>
              </a:rPr>
              <a:t>Coeur d’Alene Lake Level Claim</a:t>
            </a:r>
            <a:br>
              <a:rPr lang="en-US" sz="2800" dirty="0" smtClean="0">
                <a:solidFill>
                  <a:srgbClr val="336699"/>
                </a:solidFill>
              </a:rPr>
            </a:br>
            <a:r>
              <a:rPr lang="en-US" sz="1600" dirty="0" smtClean="0">
                <a:solidFill>
                  <a:schemeClr val="bg2"/>
                </a:solidFill>
              </a:rPr>
              <a:t/>
            </a:r>
            <a:br>
              <a:rPr lang="en-US" sz="1600" dirty="0" smtClean="0">
                <a:solidFill>
                  <a:schemeClr val="bg2"/>
                </a:solidFill>
              </a:rPr>
            </a:br>
            <a:r>
              <a:rPr lang="en-US" sz="1600" smtClean="0">
                <a:solidFill>
                  <a:schemeClr val="bg2"/>
                </a:solidFill>
              </a:rPr>
              <a:t>October </a:t>
            </a:r>
            <a:r>
              <a:rPr lang="en-US" sz="1600" smtClean="0">
                <a:solidFill>
                  <a:schemeClr val="bg2"/>
                </a:solidFill>
              </a:rPr>
              <a:t>28, </a:t>
            </a:r>
            <a:r>
              <a:rPr lang="en-US" sz="1600" dirty="0" smtClean="0">
                <a:solidFill>
                  <a:schemeClr val="bg2"/>
                </a:solidFill>
              </a:rPr>
              <a:t>2015</a:t>
            </a:r>
            <a:endParaRPr lang="en-US" sz="1600" dirty="0">
              <a:solidFill>
                <a:schemeClr val="bg2"/>
              </a:solidFill>
            </a:endParaRPr>
          </a:p>
        </p:txBody>
      </p:sp>
      <p:pic>
        <p:nvPicPr>
          <p:cNvPr id="22532" name="Picture 4" descr="http://www.rowadventurecenter.com/sites/default/files/styles/flexslider_full/public/images/cda%20river%20fly%20fishing.jpg?itok=abgONPN8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280114"/>
            <a:ext cx="9144000" cy="3949112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5562600" y="1295400"/>
            <a:ext cx="3581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Photo used with permission of ROW Adventure Center</a:t>
            </a:r>
            <a:endParaRPr lang="en-US" sz="11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SETTLEMENT DOCUMENT SUBJECT TO IRE 408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Lake Coeur d’ Alene 95-2067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I.C. § 67-4304 </a:t>
            </a:r>
          </a:p>
          <a:p>
            <a:r>
              <a:rPr lang="en-US" dirty="0" smtClean="0"/>
              <a:t>Enacted in 1927</a:t>
            </a:r>
          </a:p>
          <a:p>
            <a:r>
              <a:rPr lang="en-US" dirty="0"/>
              <a:t>Directed Governor to: </a:t>
            </a:r>
            <a:endParaRPr lang="en-US" dirty="0" smtClean="0"/>
          </a:p>
          <a:p>
            <a:pPr marL="274320" indent="0">
              <a:buNone/>
            </a:pPr>
            <a:r>
              <a:rPr lang="en-US" dirty="0"/>
              <a:t> “[A]</a:t>
            </a:r>
            <a:r>
              <a:rPr lang="en-US" dirty="0" err="1"/>
              <a:t>ppropriate</a:t>
            </a:r>
            <a:r>
              <a:rPr lang="en-US" dirty="0"/>
              <a:t> in trust for the people of the state of Idaho all the </a:t>
            </a:r>
            <a:r>
              <a:rPr lang="en-US" dirty="0">
                <a:solidFill>
                  <a:srgbClr val="FF0000"/>
                </a:solidFill>
              </a:rPr>
              <a:t>unappropriated water </a:t>
            </a:r>
            <a:r>
              <a:rPr lang="en-US" dirty="0"/>
              <a:t>of . . . Coeur d’ Alene Lake[] or so much thereof as may be necessary to preserve said lakes in their </a:t>
            </a:r>
            <a:r>
              <a:rPr lang="en-US" dirty="0">
                <a:solidFill>
                  <a:srgbClr val="FF0000"/>
                </a:solidFill>
              </a:rPr>
              <a:t>present condition</a:t>
            </a:r>
            <a:r>
              <a:rPr lang="en-US" dirty="0" smtClean="0"/>
              <a:t>.”</a:t>
            </a:r>
          </a:p>
          <a:p>
            <a:r>
              <a:rPr lang="en-US" dirty="0" smtClean="0"/>
              <a:t>Governor holds the right “in trust for the people of the state.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SETTLEMENT DOCUMENT SUBJECT TO IRE 408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10369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Lake Coeur d’ Alene 95-2067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Application for Permit claimed quantity to maintain </a:t>
            </a:r>
            <a:r>
              <a:rPr lang="en-US" dirty="0"/>
              <a:t>e</a:t>
            </a:r>
            <a:r>
              <a:rPr lang="en-US" dirty="0" smtClean="0"/>
              <a:t>levation at “the natural high water level of the lake and at a point not lower in any season, then the lower water level of the said lake.” </a:t>
            </a:r>
          </a:p>
          <a:p>
            <a:r>
              <a:rPr lang="en-US" dirty="0" smtClean="0"/>
              <a:t>And “sufficient water flowing into Lake to maintain it at its natural level” 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0341" y="4757306"/>
            <a:ext cx="8875059" cy="2100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SETTLEMENT DOCUMENT SUBJECT TO IRE 408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11036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Affidavit of Proof of Beneficial Use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What is the minimum amount of water required for the purpose specified above?</a:t>
            </a:r>
          </a:p>
          <a:p>
            <a:r>
              <a:rPr lang="en-US" dirty="0" smtClean="0"/>
              <a:t>“All the waters of Coeur d’Alene Lake and its tributaries which remained unappropriated at the date of priority claimed for this permit, to-wit:  the 27</a:t>
            </a:r>
            <a:r>
              <a:rPr lang="en-US" baseline="30000" dirty="0" smtClean="0"/>
              <a:t>th</a:t>
            </a:r>
            <a:r>
              <a:rPr lang="en-US" dirty="0" smtClean="0"/>
              <a:t> day of January, 1927, to the extent of 1,000,000 acre-feet annually.”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SETTLEMENT DOCUMENT SUBJECT TO IRE 408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788358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Lake Coeur d’ Alene 95-2067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859" y="5029200"/>
            <a:ext cx="8839200" cy="13579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04800" y="1600200"/>
            <a:ext cx="8382000" cy="39138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20040" lvl="0" indent="-320040">
              <a:lnSpc>
                <a:spcPct val="90000"/>
              </a:lnSpc>
              <a:spcBef>
                <a:spcPts val="700"/>
              </a:spcBef>
              <a:buClr>
                <a:srgbClr val="DD8047"/>
              </a:buClr>
              <a:buSzPct val="60000"/>
              <a:buFont typeface="Wingdings"/>
              <a:buChar char=""/>
            </a:pPr>
            <a:r>
              <a:rPr lang="en-US" sz="2900" dirty="0" smtClean="0">
                <a:solidFill>
                  <a:prstClr val="black"/>
                </a:solidFill>
              </a:rPr>
              <a:t>Water Right License</a:t>
            </a:r>
          </a:p>
          <a:p>
            <a:pPr marL="320040" lvl="0" indent="-320040">
              <a:lnSpc>
                <a:spcPct val="90000"/>
              </a:lnSpc>
              <a:spcBef>
                <a:spcPts val="700"/>
              </a:spcBef>
              <a:buClr>
                <a:srgbClr val="DD8047"/>
              </a:buClr>
              <a:buSzPct val="60000"/>
              <a:buFont typeface="Wingdings"/>
              <a:buChar char=""/>
            </a:pPr>
            <a:r>
              <a:rPr lang="en-US" sz="2900" dirty="0" smtClean="0">
                <a:solidFill>
                  <a:prstClr val="black"/>
                </a:solidFill>
              </a:rPr>
              <a:t>Priority Date: January 24, 1927 </a:t>
            </a:r>
          </a:p>
          <a:p>
            <a:pPr marL="320040" lvl="0" indent="-320040">
              <a:lnSpc>
                <a:spcPct val="90000"/>
              </a:lnSpc>
              <a:spcBef>
                <a:spcPts val="700"/>
              </a:spcBef>
              <a:buClr>
                <a:srgbClr val="DD8047"/>
              </a:buClr>
              <a:buSzPct val="60000"/>
              <a:buFont typeface="Wingdings"/>
              <a:buChar char=""/>
            </a:pPr>
            <a:r>
              <a:rPr lang="en-US" sz="2900" dirty="0" smtClean="0">
                <a:solidFill>
                  <a:prstClr val="black"/>
                </a:solidFill>
              </a:rPr>
              <a:t>1,000,000 ACRE FEET ANNUALLY </a:t>
            </a:r>
          </a:p>
          <a:p>
            <a:pPr marL="320040" lvl="0" indent="-320040">
              <a:lnSpc>
                <a:spcPct val="90000"/>
              </a:lnSpc>
              <a:spcBef>
                <a:spcPts val="700"/>
              </a:spcBef>
              <a:buClr>
                <a:srgbClr val="DD8047"/>
              </a:buClr>
              <a:buSzPct val="60000"/>
              <a:buFont typeface="Wingdings"/>
              <a:buChar char=""/>
            </a:pPr>
            <a:r>
              <a:rPr lang="en-US" sz="2900" dirty="0" smtClean="0">
                <a:solidFill>
                  <a:prstClr val="black"/>
                </a:solidFill>
              </a:rPr>
              <a:t>“Amount necessary to maintain the level of         Coeur d’ Alene Lake not higher than </a:t>
            </a:r>
            <a:r>
              <a:rPr lang="en-US" sz="2900" dirty="0" smtClean="0"/>
              <a:t>normal high water stage and not lower than the natural low water stage</a:t>
            </a:r>
            <a:r>
              <a:rPr lang="en-US" sz="2900" dirty="0" smtClean="0">
                <a:solidFill>
                  <a:prstClr val="black"/>
                </a:solidFill>
              </a:rPr>
              <a:t>.”  </a:t>
            </a:r>
          </a:p>
          <a:p>
            <a:pPr marL="320040" lvl="0" indent="-320040">
              <a:lnSpc>
                <a:spcPct val="90000"/>
              </a:lnSpc>
              <a:spcBef>
                <a:spcPts val="700"/>
              </a:spcBef>
              <a:buClr>
                <a:srgbClr val="DD8047"/>
              </a:buClr>
              <a:buSzPct val="60000"/>
              <a:buFont typeface="Wingdings"/>
              <a:buChar char=""/>
            </a:pPr>
            <a:endParaRPr lang="en-US" sz="2900" dirty="0">
              <a:solidFill>
                <a:prstClr val="black"/>
              </a:solidFill>
            </a:endParaRPr>
          </a:p>
          <a:p>
            <a:pPr>
              <a:lnSpc>
                <a:spcPct val="90000"/>
              </a:lnSpc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SETTLEMENT DOCUMENT SUBJECT TO IRE 408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96553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SETTLEMENT DOCUMENT SUBJECT TO IRE 408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932471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3467</TotalTime>
  <Words>296</Words>
  <Application>Microsoft Office PowerPoint</Application>
  <PresentationFormat>On-screen Show (4:3)</PresentationFormat>
  <Paragraphs>26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Median</vt:lpstr>
      <vt:lpstr>Slide 1</vt:lpstr>
      <vt:lpstr>Lake Coeur d’ Alene 95-2067</vt:lpstr>
      <vt:lpstr>Lake Coeur d’ Alene 95-2067 </vt:lpstr>
      <vt:lpstr>Affidavit of Proof of Beneficial Use </vt:lpstr>
      <vt:lpstr>Lake Coeur d’ Alene 95-2067</vt:lpstr>
      <vt:lpstr>CONCLUSION</vt:lpstr>
    </vt:vector>
  </TitlesOfParts>
  <Company>IDWR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Morgan Case</dc:creator>
  <cp:lastModifiedBy>cgoodwin</cp:lastModifiedBy>
  <cp:revision>256</cp:revision>
  <dcterms:created xsi:type="dcterms:W3CDTF">2011-01-19T21:12:07Z</dcterms:created>
  <dcterms:modified xsi:type="dcterms:W3CDTF">2015-10-28T16:13:02Z</dcterms:modified>
</cp:coreProperties>
</file>